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7" r:id="rId3"/>
    <p:sldId id="281" r:id="rId5"/>
    <p:sldId id="386" r:id="rId6"/>
    <p:sldId id="404" r:id="rId7"/>
    <p:sldId id="413" r:id="rId8"/>
    <p:sldId id="414" r:id="rId9"/>
    <p:sldId id="415" r:id="rId10"/>
    <p:sldId id="384" r:id="rId11"/>
    <p:sldId id="416" r:id="rId12"/>
    <p:sldId id="423" r:id="rId13"/>
    <p:sldId id="367" r:id="rId14"/>
    <p:sldId id="405" r:id="rId15"/>
    <p:sldId id="406" r:id="rId16"/>
    <p:sldId id="424" r:id="rId17"/>
    <p:sldId id="407" r:id="rId18"/>
    <p:sldId id="408" r:id="rId19"/>
    <p:sldId id="417" r:id="rId20"/>
    <p:sldId id="418" r:id="rId21"/>
    <p:sldId id="419" r:id="rId22"/>
    <p:sldId id="420" r:id="rId23"/>
    <p:sldId id="421" r:id="rId24"/>
    <p:sldId id="409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69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914525" y="4559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  <p:sp>
        <p:nvSpPr>
          <p:cNvPr id="59" name="文本框 58"/>
          <p:cNvSpPr txBox="1"/>
          <p:nvPr userDrawn="1"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46.xml"/><Relationship Id="rId7" Type="http://schemas.openxmlformats.org/officeDocument/2006/relationships/image" Target="../media/image34.png"/><Relationship Id="rId6" Type="http://schemas.openxmlformats.org/officeDocument/2006/relationships/tags" Target="../tags/tag45.xml"/><Relationship Id="rId5" Type="http://schemas.openxmlformats.org/officeDocument/2006/relationships/image" Target="../media/image33.png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9.png"/><Relationship Id="rId7" Type="http://schemas.openxmlformats.org/officeDocument/2006/relationships/tags" Target="../tags/tag52.xml"/><Relationship Id="rId6" Type="http://schemas.openxmlformats.org/officeDocument/2006/relationships/image" Target="../media/image38.png"/><Relationship Id="rId5" Type="http://schemas.openxmlformats.org/officeDocument/2006/relationships/tags" Target="../tags/tag51.xml"/><Relationship Id="rId4" Type="http://schemas.openxmlformats.org/officeDocument/2006/relationships/image" Target="../media/image37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tags" Target="../tags/tag2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4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10.pn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tags" Target="../tags/tag4.xml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21.xml"/><Relationship Id="rId26" Type="http://schemas.openxmlformats.org/officeDocument/2006/relationships/tags" Target="../tags/tag20.xml"/><Relationship Id="rId25" Type="http://schemas.openxmlformats.org/officeDocument/2006/relationships/tags" Target="../tags/tag19.xml"/><Relationship Id="rId24" Type="http://schemas.openxmlformats.org/officeDocument/2006/relationships/tags" Target="../tags/tag18.xml"/><Relationship Id="rId23" Type="http://schemas.openxmlformats.org/officeDocument/2006/relationships/tags" Target="../tags/tag17.xml"/><Relationship Id="rId22" Type="http://schemas.openxmlformats.org/officeDocument/2006/relationships/image" Target="../media/image14.png"/><Relationship Id="rId21" Type="http://schemas.openxmlformats.org/officeDocument/2006/relationships/tags" Target="../tags/tag16.xml"/><Relationship Id="rId20" Type="http://schemas.openxmlformats.org/officeDocument/2006/relationships/image" Target="../media/image13.png"/><Relationship Id="rId2" Type="http://schemas.openxmlformats.org/officeDocument/2006/relationships/tags" Target="../tags/tag3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image" Target="../media/image12.png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image" Target="../media/image11.png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tags" Target="../tags/tag2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26.xml"/><Relationship Id="rId7" Type="http://schemas.openxmlformats.org/officeDocument/2006/relationships/image" Target="../media/image18.png"/><Relationship Id="rId6" Type="http://schemas.openxmlformats.org/officeDocument/2006/relationships/tags" Target="../tags/tag25.xml"/><Relationship Id="rId5" Type="http://schemas.openxmlformats.org/officeDocument/2006/relationships/image" Target="../media/image17.png"/><Relationship Id="rId4" Type="http://schemas.openxmlformats.org/officeDocument/2006/relationships/tags" Target="../tags/tag24.xml"/><Relationship Id="rId3" Type="http://schemas.openxmlformats.org/officeDocument/2006/relationships/image" Target="../media/image16.png"/><Relationship Id="rId2" Type="http://schemas.openxmlformats.org/officeDocument/2006/relationships/tags" Target="../tags/tag23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0.png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tags" Target="../tags/tag29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33.xml"/><Relationship Id="rId7" Type="http://schemas.openxmlformats.org/officeDocument/2006/relationships/image" Target="../media/image24.png"/><Relationship Id="rId6" Type="http://schemas.openxmlformats.org/officeDocument/2006/relationships/tags" Target="../tags/tag32.xml"/><Relationship Id="rId5" Type="http://schemas.openxmlformats.org/officeDocument/2006/relationships/image" Target="../media/image23.png"/><Relationship Id="rId4" Type="http://schemas.openxmlformats.org/officeDocument/2006/relationships/tags" Target="../tags/tag31.xml"/><Relationship Id="rId3" Type="http://schemas.openxmlformats.org/officeDocument/2006/relationships/image" Target="../media/image22.png"/><Relationship Id="rId2" Type="http://schemas.openxmlformats.org/officeDocument/2006/relationships/tags" Target="../tags/tag30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6.png"/><Relationship Id="rId10" Type="http://schemas.openxmlformats.org/officeDocument/2006/relationships/tags" Target="../tags/tag3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38.xml"/><Relationship Id="rId7" Type="http://schemas.openxmlformats.org/officeDocument/2006/relationships/image" Target="../media/image29.png"/><Relationship Id="rId6" Type="http://schemas.openxmlformats.org/officeDocument/2006/relationships/tags" Target="../tags/tag37.xml"/><Relationship Id="rId5" Type="http://schemas.openxmlformats.org/officeDocument/2006/relationships/image" Target="../media/image28.png"/><Relationship Id="rId4" Type="http://schemas.openxmlformats.org/officeDocument/2006/relationships/tags" Target="../tags/tag36.xml"/><Relationship Id="rId3" Type="http://schemas.openxmlformats.org/officeDocument/2006/relationships/image" Target="../media/image27.png"/><Relationship Id="rId2" Type="http://schemas.openxmlformats.org/officeDocument/2006/relationships/tags" Target="../tags/tag35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1.png"/><Relationship Id="rId10" Type="http://schemas.openxmlformats.org/officeDocument/2006/relationships/tags" Target="../tags/tag39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503" y="216769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9" y="2013434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81605" y="2695575"/>
            <a:ext cx="95091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QACL: Quartet attention aware closed-loop learning </a:t>
            </a:r>
            <a:r>
              <a:rPr lang="en-US" altLang="zh-CN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for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abdominal MR-to-CT synthesis </a:t>
            </a:r>
            <a:r>
              <a:rPr lang="en-US" altLang="zh-CN" sz="3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via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simultaneous registration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79110" y="4686300"/>
            <a:ext cx="1344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MedIA 2023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8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950595"/>
            <a:ext cx="108578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消融实验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作者：每个模块都很重要</a:t>
            </a:r>
            <a:r>
              <a:rPr lang="en-US" altLang="zh-CN">
                <a:sym typeface="+mn-ea"/>
              </a:rPr>
              <a:t>   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从图中可以看出：</a:t>
            </a:r>
            <a:r>
              <a:rPr lang="en-US" altLang="zh-CN">
                <a:sym typeface="+mn-ea"/>
              </a:rPr>
              <a:t>M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RNet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VGG loss</a:t>
            </a:r>
            <a:r>
              <a:rPr lang="zh-CN" altLang="en-US">
                <a:sym typeface="+mn-ea"/>
              </a:rPr>
              <a:t>最重要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45260" y="1872615"/>
            <a:ext cx="909637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8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95059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切不同</a:t>
            </a:r>
            <a:r>
              <a:rPr lang="en-US" altLang="zh-CN">
                <a:sym typeface="+mn-ea"/>
              </a:rPr>
              <a:t>Patch</a:t>
            </a:r>
            <a:r>
              <a:rPr lang="zh-CN" altLang="en-US">
                <a:sym typeface="+mn-ea"/>
              </a:rPr>
              <a:t>作为输入的效果比较，</a:t>
            </a:r>
            <a:r>
              <a:rPr lang="en-US" altLang="zh-CN">
                <a:sym typeface="+mn-ea"/>
              </a:rPr>
              <a:t>Patch</a:t>
            </a:r>
            <a:r>
              <a:rPr lang="zh-CN" altLang="en-US">
                <a:sym typeface="+mn-ea"/>
              </a:rPr>
              <a:t>越大学到的信息越多，效果越好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61035" y="3776980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合成损失</a:t>
            </a:r>
            <a:r>
              <a:rPr lang="en-US" altLang="zh-CN">
                <a:sym typeface="+mn-ea"/>
              </a:rPr>
              <a:t>L1/L2</a:t>
            </a:r>
            <a:r>
              <a:rPr lang="zh-CN" altLang="en-US">
                <a:sym typeface="+mn-ea"/>
              </a:rPr>
              <a:t>比较，</a:t>
            </a:r>
            <a:r>
              <a:rPr lang="en-US" altLang="zh-CN">
                <a:sym typeface="+mn-ea"/>
              </a:rPr>
              <a:t> L1</a:t>
            </a:r>
            <a:r>
              <a:rPr lang="zh-CN" altLang="en-US">
                <a:sym typeface="+mn-ea"/>
              </a:rPr>
              <a:t>效果更好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62225" y="1508760"/>
            <a:ext cx="7162800" cy="1733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57450" y="4318000"/>
            <a:ext cx="7143750" cy="1733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37650" y="3776980"/>
            <a:ext cx="23526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95059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验证</a:t>
            </a:r>
            <a:r>
              <a:rPr lang="en-US" altLang="zh-CN">
                <a:sym typeface="+mn-ea"/>
              </a:rPr>
              <a:t>QA(Quartet-attention)</a:t>
            </a:r>
            <a:r>
              <a:rPr lang="zh-CN" altLang="en-US">
                <a:sym typeface="+mn-ea"/>
              </a:rPr>
              <a:t>和</a:t>
            </a:r>
            <a:r>
              <a:rPr lang="zh-CN">
                <a:sym typeface="+mn-ea"/>
              </a:rPr>
              <a:t>不同注意块的性能，</a:t>
            </a:r>
            <a:r>
              <a:rPr lang="en-US" altLang="zh-CN">
                <a:sym typeface="+mn-ea"/>
              </a:rPr>
              <a:t> QA</a:t>
            </a:r>
            <a:r>
              <a:rPr lang="zh-CN" altLang="en-US">
                <a:sym typeface="+mn-ea"/>
              </a:rPr>
              <a:t>好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8515" y="1698625"/>
            <a:ext cx="10541000" cy="399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777875"/>
            <a:ext cx="5353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验证</a:t>
            </a:r>
            <a:r>
              <a:rPr lang="en-US">
                <a:sym typeface="+mn-ea"/>
              </a:rPr>
              <a:t>closed-loop learning</a:t>
            </a:r>
            <a:r>
              <a:rPr lang="zh-CN" altLang="en-US">
                <a:sym typeface="+mn-ea"/>
              </a:rPr>
              <a:t>的效果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33675" y="1087120"/>
            <a:ext cx="7286625" cy="2647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09395" y="3641725"/>
            <a:ext cx="4347845" cy="28949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69075" y="3641725"/>
            <a:ext cx="3815080" cy="2861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777875"/>
            <a:ext cx="5353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验证</a:t>
            </a:r>
            <a:r>
              <a:rPr lang="en-US">
                <a:sym typeface="+mn-ea"/>
              </a:rPr>
              <a:t>closed-loop learning</a:t>
            </a:r>
            <a:r>
              <a:rPr lang="zh-CN" altLang="en-US">
                <a:sym typeface="+mn-ea"/>
              </a:rPr>
              <a:t>的效果</a:t>
            </a: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585" y="2050415"/>
            <a:ext cx="11961495" cy="3039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80645"/>
            <a:ext cx="5435600" cy="63690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902970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与合成方法的对比实验</a:t>
            </a:r>
            <a:endParaRPr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6380" y="1279525"/>
            <a:ext cx="11698605" cy="5271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99695"/>
            <a:ext cx="1170305" cy="61785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95059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与合成方法的对比实验</a:t>
            </a:r>
            <a:endParaRPr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695" y="1508760"/>
            <a:ext cx="11979275" cy="4153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99695"/>
            <a:ext cx="1170305" cy="61785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95059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与配准方法对比实验</a:t>
            </a:r>
            <a:endParaRPr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75105" y="1641475"/>
            <a:ext cx="9242425" cy="4244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99695"/>
            <a:ext cx="1170305" cy="61785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95059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与配准方法对比实验</a:t>
            </a:r>
            <a:endParaRPr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835" y="1397635"/>
            <a:ext cx="11809730" cy="487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99695"/>
            <a:ext cx="1170305" cy="61785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77787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MRCT-1</a:t>
            </a:r>
            <a:r>
              <a:rPr lang="zh-CN" altLang="en-US">
                <a:sym typeface="+mn-ea"/>
              </a:rPr>
              <a:t>上训练</a:t>
            </a:r>
            <a:r>
              <a:rPr lang="en-US" altLang="zh-CN">
                <a:sym typeface="+mn-ea"/>
              </a:rPr>
              <a:t>MRCT-2</a:t>
            </a:r>
            <a:r>
              <a:rPr lang="zh-CN" altLang="en-US">
                <a:sym typeface="+mn-ea"/>
              </a:rPr>
              <a:t>上测试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3540" y="1221105"/>
            <a:ext cx="11615420" cy="5252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995" y="1092200"/>
            <a:ext cx="6591935" cy="4514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29095" y="1583690"/>
            <a:ext cx="5386070" cy="3531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99695"/>
            <a:ext cx="1170305" cy="61785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77787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MRCT-1</a:t>
            </a:r>
            <a:r>
              <a:rPr lang="zh-CN" altLang="en-US">
                <a:sym typeface="+mn-ea"/>
              </a:rPr>
              <a:t>上训练</a:t>
            </a:r>
            <a:r>
              <a:rPr lang="en-US" altLang="zh-CN">
                <a:sym typeface="+mn-ea"/>
              </a:rPr>
              <a:t>MRCT-2</a:t>
            </a:r>
            <a:r>
              <a:rPr lang="zh-CN" altLang="en-US">
                <a:sym typeface="+mn-ea"/>
              </a:rPr>
              <a:t>上测试</a:t>
            </a:r>
            <a:endParaRPr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835" y="2069465"/>
            <a:ext cx="11793855" cy="2610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99695"/>
            <a:ext cx="1170305" cy="61785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77787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MRCT-1</a:t>
            </a:r>
            <a:r>
              <a:rPr lang="zh-CN" altLang="en-US">
                <a:sym typeface="+mn-ea"/>
              </a:rPr>
              <a:t>上训练</a:t>
            </a:r>
            <a:r>
              <a:rPr lang="en-US" altLang="zh-CN">
                <a:sym typeface="+mn-ea"/>
              </a:rPr>
              <a:t>MRCT-2</a:t>
            </a:r>
            <a:r>
              <a:rPr lang="zh-CN" altLang="en-US">
                <a:sym typeface="+mn-ea"/>
              </a:rPr>
              <a:t>上测试</a:t>
            </a:r>
            <a:endParaRPr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0885" y="1146175"/>
            <a:ext cx="8190865" cy="537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503" y="216769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9" y="2013434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81605" y="2941320"/>
            <a:ext cx="9509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谢谢大家！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62230"/>
            <a:ext cx="3519170" cy="65532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MR-to-CT synthesis</a:t>
            </a:r>
            <a:endParaRPr lang="en-US" altLang="zh-CN" sz="2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235" name="组合 234"/>
          <p:cNvGrpSpPr/>
          <p:nvPr/>
        </p:nvGrpSpPr>
        <p:grpSpPr>
          <a:xfrm rot="0">
            <a:off x="7476490" y="1263015"/>
            <a:ext cx="1941830" cy="1891030"/>
            <a:chOff x="1064" y="1665"/>
            <a:chExt cx="2589" cy="2520"/>
          </a:xfrm>
        </p:grpSpPr>
        <p:sp>
          <p:nvSpPr>
            <p:cNvPr id="13" name="立方体 12"/>
            <p:cNvSpPr/>
            <p:nvPr>
              <p:custDataLst>
                <p:tags r:id="rId2"/>
              </p:custDataLst>
            </p:nvPr>
          </p:nvSpPr>
          <p:spPr>
            <a:xfrm>
              <a:off x="1579" y="2037"/>
              <a:ext cx="2074" cy="2060"/>
            </a:xfrm>
            <a:prstGeom prst="cub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l="7158" t="747" r="9332"/>
            <a:stretch>
              <a:fillRect/>
            </a:stretch>
          </p:blipFill>
          <p:spPr>
            <a:xfrm>
              <a:off x="1858" y="2291"/>
              <a:ext cx="1486" cy="1520"/>
            </a:xfrm>
            <a:prstGeom prst="rect">
              <a:avLst/>
            </a:prstGeom>
            <a:blipFill>
              <a:blip r:embed="rId5">
                <a:alphaModFix amt="0"/>
              </a:blip>
              <a:tile tx="0" ty="0" sx="100000" sy="100000" flip="none" algn="tl"/>
            </a:blipFill>
            <a:ln w="12700">
              <a:solidFill>
                <a:srgbClr val="FF0000"/>
              </a:solidFill>
            </a:ln>
          </p:spPr>
        </p:pic>
        <p:cxnSp>
          <p:nvCxnSpPr>
            <p:cNvPr id="15" name="直接箭头连接符 14"/>
            <p:cNvCxnSpPr/>
            <p:nvPr>
              <p:custDataLst>
                <p:tags r:id="rId6"/>
              </p:custDataLst>
            </p:nvPr>
          </p:nvCxnSpPr>
          <p:spPr>
            <a:xfrm flipV="1">
              <a:off x="1484" y="3557"/>
              <a:ext cx="635" cy="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图片 2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>
              <a:alphaModFix amt="80000"/>
            </a:blip>
            <a:srcRect l="365"/>
            <a:stretch>
              <a:fillRect/>
            </a:stretch>
          </p:blipFill>
          <p:spPr>
            <a:xfrm>
              <a:off x="1621" y="2258"/>
              <a:ext cx="1922" cy="1601"/>
            </a:xfrm>
            <a:prstGeom prst="rect">
              <a:avLst/>
            </a:prstGeom>
            <a:ln w="19050">
              <a:solidFill>
                <a:srgbClr val="00B050"/>
              </a:solidFill>
            </a:ln>
            <a:scene3d>
              <a:camera prst="orthographicFront">
                <a:rot lat="20627999" lon="4500000" rev="0"/>
              </a:camera>
              <a:lightRig rig="threePt" dir="t"/>
            </a:scene3d>
          </p:spPr>
        </p:pic>
        <p:cxnSp>
          <p:nvCxnSpPr>
            <p:cNvPr id="24" name="直接箭头连接符 23"/>
            <p:cNvCxnSpPr/>
            <p:nvPr>
              <p:custDataLst>
                <p:tags r:id="rId9"/>
              </p:custDataLst>
            </p:nvPr>
          </p:nvCxnSpPr>
          <p:spPr>
            <a:xfrm flipH="1">
              <a:off x="2576" y="1665"/>
              <a:ext cx="3" cy="647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>
              <p:custDataLst>
                <p:tags r:id="rId10"/>
              </p:custDataLst>
            </p:nvPr>
          </p:nvCxnSpPr>
          <p:spPr>
            <a:xfrm flipV="1">
              <a:off x="1064" y="3211"/>
              <a:ext cx="515" cy="14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片 3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>
              <a:alphaModFix amt="60000"/>
            </a:blip>
            <a:srcRect l="29064" t="29247" r="29260" b="25108"/>
            <a:stretch>
              <a:fillRect/>
            </a:stretch>
          </p:blipFill>
          <p:spPr>
            <a:xfrm rot="5400000">
              <a:off x="1902" y="2137"/>
              <a:ext cx="1432" cy="1571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scene3d>
              <a:camera prst="orthographicFront">
                <a:rot lat="12480000" lon="6900000" rev="0"/>
              </a:camera>
              <a:lightRig rig="threePt" dir="t"/>
            </a:scene3d>
          </p:spPr>
        </p:pic>
      </p:grpSp>
      <p:grpSp>
        <p:nvGrpSpPr>
          <p:cNvPr id="27" name="组合 26"/>
          <p:cNvGrpSpPr/>
          <p:nvPr/>
        </p:nvGrpSpPr>
        <p:grpSpPr>
          <a:xfrm rot="0">
            <a:off x="7441565" y="3630295"/>
            <a:ext cx="2000885" cy="1958975"/>
            <a:chOff x="1154" y="4450"/>
            <a:chExt cx="2499" cy="2446"/>
          </a:xfrm>
        </p:grpSpPr>
        <p:sp>
          <p:nvSpPr>
            <p:cNvPr id="53" name="立方体 52"/>
            <p:cNvSpPr/>
            <p:nvPr>
              <p:custDataLst>
                <p:tags r:id="rId13"/>
              </p:custDataLst>
            </p:nvPr>
          </p:nvSpPr>
          <p:spPr>
            <a:xfrm>
              <a:off x="1649" y="4826"/>
              <a:ext cx="2004" cy="1991"/>
            </a:xfrm>
            <a:prstGeom prst="cub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>
              <p:custDataLst>
                <p:tags r:id="rId14"/>
              </p:custDataLst>
            </p:nvPr>
          </p:nvCxnSpPr>
          <p:spPr>
            <a:xfrm>
              <a:off x="2605" y="4450"/>
              <a:ext cx="5" cy="64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>
              <p:custDataLst>
                <p:tags r:id="rId15"/>
              </p:custDataLst>
            </p:nvPr>
          </p:nvCxnSpPr>
          <p:spPr>
            <a:xfrm>
              <a:off x="1154" y="5959"/>
              <a:ext cx="495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960" y="5067"/>
              <a:ext cx="1452" cy="1489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cxnSp>
          <p:nvCxnSpPr>
            <p:cNvPr id="31" name="直接箭头连接符 30"/>
            <p:cNvCxnSpPr/>
            <p:nvPr>
              <p:custDataLst>
                <p:tags r:id="rId18"/>
              </p:custDataLst>
            </p:nvPr>
          </p:nvCxnSpPr>
          <p:spPr>
            <a:xfrm flipV="1">
              <a:off x="1553" y="6296"/>
              <a:ext cx="617" cy="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图片 3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>
              <a:alphaModFix amt="60000"/>
            </a:blip>
            <a:srcRect l="29318" t="29399" r="29318" b="25255"/>
            <a:stretch>
              <a:fillRect/>
            </a:stretch>
          </p:blipFill>
          <p:spPr>
            <a:xfrm rot="5400000">
              <a:off x="2052" y="4878"/>
              <a:ext cx="1182" cy="1693"/>
            </a:xfrm>
            <a:prstGeom prst="rect">
              <a:avLst/>
            </a:prstGeom>
            <a:ln w="19050">
              <a:solidFill>
                <a:schemeClr val="accent1"/>
              </a:solidFill>
            </a:ln>
            <a:scene3d>
              <a:camera prst="orthographicFront">
                <a:rot lat="12480000" lon="6900000" rev="0"/>
              </a:camera>
              <a:lightRig rig="threePt" dir="t"/>
            </a:scene3d>
          </p:spPr>
        </p:pic>
        <p:pic>
          <p:nvPicPr>
            <p:cNvPr id="69" name="图片 68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alphaModFix amt="60000"/>
            </a:blip>
            <a:stretch>
              <a:fillRect/>
            </a:stretch>
          </p:blipFill>
          <p:spPr>
            <a:xfrm>
              <a:off x="1848" y="5070"/>
              <a:ext cx="1563" cy="1489"/>
            </a:xfrm>
            <a:prstGeom prst="rect">
              <a:avLst/>
            </a:prstGeom>
            <a:ln w="19050">
              <a:solidFill>
                <a:srgbClr val="00B050"/>
              </a:solidFill>
            </a:ln>
            <a:scene3d>
              <a:camera prst="orthographicFront">
                <a:rot lat="1140000" lon="17280000" rev="0"/>
              </a:camera>
              <a:lightRig rig="threePt" dir="t"/>
            </a:scene3d>
          </p:spPr>
        </p:pic>
      </p:grpSp>
      <p:pic>
        <p:nvPicPr>
          <p:cNvPr id="174" name="图片 17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2"/>
          <a:srcRect l="29064" t="29247" r="29260" b="25108"/>
          <a:stretch>
            <a:fillRect/>
          </a:stretch>
        </p:blipFill>
        <p:spPr>
          <a:xfrm>
            <a:off x="10041890" y="1177925"/>
            <a:ext cx="1781175" cy="195326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75" name="图片 174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0"/>
          <a:srcRect l="29318" t="29399" r="29318" b="25255"/>
          <a:stretch>
            <a:fillRect/>
          </a:stretch>
        </p:blipFill>
        <p:spPr>
          <a:xfrm>
            <a:off x="10041890" y="3661410"/>
            <a:ext cx="1858010" cy="203962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3" name="文本框 32"/>
          <p:cNvSpPr txBox="1"/>
          <p:nvPr>
            <p:custDataLst>
              <p:tags r:id="rId25"/>
            </p:custDataLst>
          </p:nvPr>
        </p:nvSpPr>
        <p:spPr>
          <a:xfrm>
            <a:off x="9418320" y="3293110"/>
            <a:ext cx="5232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CT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6"/>
            </p:custDataLst>
          </p:nvPr>
        </p:nvSpPr>
        <p:spPr>
          <a:xfrm>
            <a:off x="9249410" y="803910"/>
            <a:ext cx="666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MRI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7"/>
            </p:custDataLst>
          </p:nvPr>
        </p:nvSpPr>
        <p:spPr>
          <a:xfrm>
            <a:off x="383540" y="893445"/>
            <a:ext cx="6557645" cy="34912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b="1">
                <a:latin typeface="Times New Roman" panose="02020603050405020304" charset="0"/>
                <a:ea typeface="宋体" panose="02010600030101010101" pitchFamily="2" charset="-122"/>
              </a:rPr>
              <a:t>癌症是导致死亡的主要原因之一，也是国家的主要经济负担。</a:t>
            </a:r>
            <a:endParaRPr lang="zh-CN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b="1">
                <a:latin typeface="Times New Roman" panose="02020603050405020304" charset="0"/>
                <a:ea typeface="宋体" panose="02010600030101010101" pitchFamily="2" charset="-122"/>
              </a:rPr>
              <a:t>放射治疗是目前癌症治疗的有效手段。</a:t>
            </a:r>
            <a:endParaRPr lang="zh-CN" b="1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b="1">
                <a:latin typeface="Times New Roman" panose="02020603050405020304" charset="0"/>
                <a:ea typeface="宋体" panose="02010600030101010101" pitchFamily="2" charset="-122"/>
              </a:rPr>
              <a:t>放射治疗</a:t>
            </a:r>
            <a:r>
              <a:rPr lang="zh-CN" b="0">
                <a:latin typeface="Times New Roman" panose="02020603050405020304" charset="0"/>
                <a:ea typeface="宋体" panose="02010600030101010101" pitchFamily="2" charset="-122"/>
              </a:rPr>
              <a:t>需要用到</a:t>
            </a:r>
            <a:r>
              <a:rPr lang="zh-CN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核磁共振成像（Magnetic Resonance Imaging，MRI）的软组织对比度</a:t>
            </a:r>
            <a:r>
              <a:rPr lang="zh-CN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和</a:t>
            </a:r>
            <a:r>
              <a:rPr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计算机断层扫描（Computed Tomography，CT）</a:t>
            </a:r>
            <a:r>
              <a:rPr lang="zh-CN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的电子密度</a:t>
            </a:r>
            <a:endParaRPr lang="zh-CN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扫描二种模态的图像麻烦，多花钱，多吸收有害辐射</a:t>
            </a:r>
            <a:endParaRPr lang="zh-CN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MRI-only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放疗有前景，只使用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MRI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，合成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CT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，一次扫描即可。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104775"/>
            <a:ext cx="2376170" cy="61277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问题挑战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400" y="1122680"/>
            <a:ext cx="868426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b="1"/>
              <a:t>错位</a:t>
            </a:r>
            <a:r>
              <a:rPr lang="zh-CN"/>
              <a:t>：</a:t>
            </a:r>
            <a:r>
              <a:t>配准后 MR 和 CT 图像之间的错位</a:t>
            </a:r>
            <a:r>
              <a:rPr lang="zh-CN"/>
              <a:t>，现有方法均使用配准后的</a:t>
            </a:r>
            <a:r>
              <a:rPr lang="en-US" altLang="zh-CN"/>
              <a:t>MR-CT</a:t>
            </a:r>
            <a:r>
              <a:rPr lang="zh-CN" altLang="en-US"/>
              <a:t>配对数据集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b="1"/>
              <a:t>模型学习的特征信息不足</a:t>
            </a:r>
            <a:r>
              <a:rPr lang="zh-CN"/>
              <a:t>，患者之间较大的解剖变异、病变的差异以及 MR 和 CT 图像之间的不一致映射，局部卷积和池化操作的简单堆栈没有足够的能力在 MR-to-CT合成中提取代表性特征。传统的卷积运算不足以学习更大的上下文信息，而这些信息对于在 MR-to-CT 合成中识别正确的解剖结构很重要。因此，增强跨维度空间依赖性可能有效处理 MR 和 CT 图像之间的非线性映射。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4389755" y="1529080"/>
            <a:ext cx="4379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单模态配准网络（M2RNet）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89755" y="3613150"/>
            <a:ext cx="4380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四重注意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71120"/>
            <a:ext cx="7352030" cy="64643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解决模型学习的特征信息不足问题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引入四重注意模块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65885" y="1045210"/>
            <a:ext cx="9447530" cy="5239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71120"/>
            <a:ext cx="7352030" cy="64643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解决模型学习的特征信息不足问题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引入四重注意模块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QA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9440" y="1437640"/>
            <a:ext cx="7955915" cy="5055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48355" y="1008380"/>
            <a:ext cx="1047750" cy="27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23765" y="1005205"/>
            <a:ext cx="1095375" cy="26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78320" y="970915"/>
            <a:ext cx="1104900" cy="257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76995" y="1284605"/>
            <a:ext cx="1047750" cy="276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9425" y="1920240"/>
            <a:ext cx="3038475" cy="44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71120"/>
            <a:ext cx="7352030" cy="64643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解决模型学习的特征信息不足问题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引入四重注意模块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QA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17930" y="1124585"/>
            <a:ext cx="9756140" cy="32264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5924550"/>
            <a:ext cx="1219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Misra D, Nalamada T, Arasanipalai A U, et al. Rotate to attend: Convolutional triplet attention module[C]//Proceedings of the IEEE/CVF Winter Conference on Applications of Computer Vision. 2021: 3139-3148.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71120"/>
            <a:ext cx="5435600" cy="64643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错位问题</a:t>
            </a: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解决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引入配准网络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M</a:t>
            </a:r>
            <a:r>
              <a:rPr lang="en-US" altLang="zh-CN" sz="2600" b="1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RNet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7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4480" y="893445"/>
            <a:ext cx="11583035" cy="45859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0" y="4124960"/>
            <a:ext cx="3867150" cy="4476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829800" y="4172585"/>
            <a:ext cx="2362200" cy="400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08115" y="4572635"/>
            <a:ext cx="5114925" cy="476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96000" y="5048885"/>
            <a:ext cx="2333625" cy="47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71120"/>
            <a:ext cx="5435600" cy="64643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损失函数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7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65245" y="893445"/>
            <a:ext cx="3867150" cy="828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88945" y="1859915"/>
            <a:ext cx="5257800" cy="514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88945" y="2512060"/>
            <a:ext cx="5619750" cy="106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88945" y="3775075"/>
            <a:ext cx="6410325" cy="1933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55905" y="4579620"/>
            <a:ext cx="281940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COMMONDATA" val="eyJoZGlkIjoiMGVlYWZhMmE0ZGFiZTZjYjcyMDZmYTllNjA2MjUyODgifQ=="/>
  <p:tag name="KSO_WPP_MARK_KEY" val="6041a729-6ce7-4fbb-80cd-a729a4808eda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2023</Words>
  <Application>WPS 演示</Application>
  <PresentationFormat>宽屏</PresentationFormat>
  <Paragraphs>244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Calibri</vt:lpstr>
      <vt:lpstr>等线</vt:lpstr>
      <vt:lpstr>Times New Roman</vt:lpstr>
      <vt:lpstr>Arial</vt:lpstr>
      <vt:lpstr>Arial Unicode MS</vt:lpstr>
      <vt:lpstr>Calibri Light</vt:lpstr>
      <vt:lpstr>Calibri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风之痕</cp:lastModifiedBy>
  <cp:revision>342</cp:revision>
  <dcterms:created xsi:type="dcterms:W3CDTF">2022-05-10T07:17:00Z</dcterms:created>
  <dcterms:modified xsi:type="dcterms:W3CDTF">2023-05-26T07:52:11Z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C14F2D82903C431E850A86A4DB7AF31E</vt:lpwstr>
  </property>
  <property fmtid="{D5CDD505-2E9C-101B-9397-08002B2CF9AE}" pid="3" name="KSOProductBuildVer">
    <vt:lpwstr>2052-11.1.0.14309</vt:lpwstr>
  </property>
</Properties>
</file>